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63" r:id="rId21"/>
    <p:sldId id="264" r:id="rId22"/>
    <p:sldId id="265" r:id="rId23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-114" y="-6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Picture 78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80" name="Picture 79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1" name="Picture 120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22" name="Picture 121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Picture 162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64" name="Picture 163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6" name="Picture 205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07" name="Picture 206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0" name="Picture 249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51" name="Picture 250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3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D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10;p2"/>
          <p:cNvPicPr/>
          <p:nvPr/>
        </p:nvPicPr>
        <p:blipFill>
          <a:blip r:embed="rId14"/>
          <a:srcRect t="21802" b="23595"/>
          <a:stretch/>
        </p:blipFill>
        <p:spPr>
          <a:xfrm>
            <a:off x="0" y="487800"/>
            <a:ext cx="9142920" cy="4654440"/>
          </a:xfrm>
          <a:prstGeom prst="rect">
            <a:avLst/>
          </a:prstGeom>
          <a:ln>
            <a:noFill/>
          </a:ln>
        </p:spPr>
      </p:pic>
      <p:sp>
        <p:nvSpPr>
          <p:cNvPr id="6" name="CustomShape 1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2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CustomShape 2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" name="CustomShape 3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4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5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CustomShape 6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6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2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CustomShape 3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4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E9EDE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5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E9EDE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6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E9EDE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88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65;p7"/>
          <p:cNvPicPr/>
          <p:nvPr/>
        </p:nvPicPr>
        <p:blipFill>
          <a:blip r:embed="rId14"/>
          <a:srcRect t="11973" b="11973"/>
          <a:stretch/>
        </p:blipFill>
        <p:spPr>
          <a:xfrm>
            <a:off x="0" y="487800"/>
            <a:ext cx="9142920" cy="4654440"/>
          </a:xfrm>
          <a:prstGeom prst="rect">
            <a:avLst/>
          </a:prstGeom>
          <a:ln>
            <a:noFill/>
          </a:ln>
        </p:spPr>
      </p:pic>
      <p:sp>
        <p:nvSpPr>
          <p:cNvPr id="124" name="CustomShape 1"/>
          <p:cNvSpPr/>
          <p:nvPr/>
        </p:nvSpPr>
        <p:spPr>
          <a:xfrm>
            <a:off x="0" y="0"/>
            <a:ext cx="9142920" cy="48672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2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3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4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8" name="CustomShape 5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PlaceHolder 6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30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0" y="0"/>
            <a:ext cx="9142920" cy="48672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2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3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8" name="CustomShape 4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5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6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1" name="CustomShape 7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2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73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D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2;p3"/>
          <p:cNvPicPr/>
          <p:nvPr/>
        </p:nvPicPr>
        <p:blipFill>
          <a:blip r:embed="rId14"/>
          <a:srcRect t="21802" b="23595"/>
          <a:stretch/>
        </p:blipFill>
        <p:spPr>
          <a:xfrm>
            <a:off x="0" y="487800"/>
            <a:ext cx="9142920" cy="4654440"/>
          </a:xfrm>
          <a:prstGeom prst="rect">
            <a:avLst/>
          </a:prstGeom>
          <a:ln>
            <a:noFill/>
          </a:ln>
        </p:spPr>
      </p:pic>
      <p:sp>
        <p:nvSpPr>
          <p:cNvPr id="209" name="CustomShape 1"/>
          <p:cNvSpPr/>
          <p:nvPr/>
        </p:nvSpPr>
        <p:spPr>
          <a:xfrm>
            <a:off x="0" y="0"/>
            <a:ext cx="9142920" cy="4867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0" name="CustomShape 2"/>
          <p:cNvSpPr/>
          <p:nvPr/>
        </p:nvSpPr>
        <p:spPr>
          <a:xfrm rot="16200000">
            <a:off x="1366560" y="1028520"/>
            <a:ext cx="44640" cy="37188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1" name="CustomShape 3"/>
          <p:cNvSpPr/>
          <p:nvPr/>
        </p:nvSpPr>
        <p:spPr>
          <a:xfrm rot="16200000">
            <a:off x="995400" y="1027080"/>
            <a:ext cx="44640" cy="37476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2" name="CustomShape 4"/>
          <p:cNvSpPr/>
          <p:nvPr/>
        </p:nvSpPr>
        <p:spPr>
          <a:xfrm>
            <a:off x="8280360" y="0"/>
            <a:ext cx="862200" cy="4532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3" name="CustomShape 5"/>
          <p:cNvSpPr/>
          <p:nvPr/>
        </p:nvSpPr>
        <p:spPr>
          <a:xfrm>
            <a:off x="8598960" y="21636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4" name="CustomShape 6"/>
          <p:cNvSpPr/>
          <p:nvPr/>
        </p:nvSpPr>
        <p:spPr>
          <a:xfrm>
            <a:off x="8598960" y="25020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5" name="CustomShape 7"/>
          <p:cNvSpPr/>
          <p:nvPr/>
        </p:nvSpPr>
        <p:spPr>
          <a:xfrm>
            <a:off x="8598960" y="284040"/>
            <a:ext cx="2152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6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217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731520" y="1261800"/>
            <a:ext cx="4889880" cy="166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LING 573 Project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822960" y="2842560"/>
            <a:ext cx="1738440" cy="54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Charlie Guo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Emma Bateman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John Dodson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2286000" y="2842560"/>
            <a:ext cx="1849030" cy="54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1400" b="1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qcg@uw.edu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ebateman@uw.edu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1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jrdodson@uw.edu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Sentence Compression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7"/>
            <a:ext cx="3892320" cy="27123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Model-based removal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Step 1</a:t>
            </a:r>
            <a:r>
              <a:rPr lang="en-US" dirty="0" smtClean="0"/>
              <a:t>. Parse sent;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Step 2</a:t>
            </a:r>
            <a:r>
              <a:rPr lang="en-US" dirty="0" smtClean="0"/>
              <a:t>. For each node unvisited,</a:t>
            </a:r>
          </a:p>
          <a:p>
            <a:r>
              <a:rPr lang="en-US" dirty="0" smtClean="0"/>
              <a:t>    create a hypothesis;</a:t>
            </a:r>
          </a:p>
          <a:p>
            <a:r>
              <a:rPr lang="en-US" dirty="0" smtClean="0"/>
              <a:t>    add label to stack if compatible;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Step 3</a:t>
            </a:r>
            <a:r>
              <a:rPr lang="en-US" dirty="0" smtClean="0"/>
              <a:t>. Apply score function to hypothesis in stack.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Step 4</a:t>
            </a:r>
            <a:r>
              <a:rPr lang="en-US" dirty="0" smtClean="0"/>
              <a:t>. Return </a:t>
            </a:r>
            <a:r>
              <a:rPr lang="en-US" i="1" dirty="0" smtClean="0"/>
              <a:t>N</a:t>
            </a:r>
            <a:r>
              <a:rPr lang="en-US" dirty="0" smtClean="0"/>
              <a:t> best </a:t>
            </a:r>
            <a:r>
              <a:rPr lang="en-US" dirty="0" err="1" smtClean="0"/>
              <a:t>hyp’s</a:t>
            </a:r>
            <a:r>
              <a:rPr lang="en-US" dirty="0" smtClean="0"/>
              <a:t>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 smtClean="0"/>
          </a:p>
          <a:p>
            <a:r>
              <a:rPr lang="en-US" dirty="0" smtClean="0"/>
              <a:t>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43044" y="1988898"/>
            <a:ext cx="3123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</a:t>
            </a:r>
            <a:r>
              <a:rPr lang="en-US" b="1" dirty="0" smtClean="0"/>
              <a:t>: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1686052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Sentence Compression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Stanford Parser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NLTK Tree API</a:t>
            </a:r>
          </a:p>
        </p:txBody>
      </p:sp>
    </p:spTree>
    <p:extLst>
      <p:ext uri="{BB962C8B-B14F-4D97-AF65-F5344CB8AC3E}">
        <p14:creationId xmlns:p14="http://schemas.microsoft.com/office/powerpoint/2010/main" val="618369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Name Simplification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835280"/>
            <a:ext cx="7474524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Examples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Senior Palestinian official Yasser Abed </a:t>
            </a:r>
            <a:r>
              <a:rPr lang="en-US" sz="1400" dirty="0" err="1" smtClean="0"/>
              <a:t>Rabbo</a:t>
            </a:r>
            <a:r>
              <a:rPr lang="en-US" sz="1400" dirty="0" smtClean="0"/>
              <a:t> denied on Tuesday reports saying that Palestinian leader </a:t>
            </a:r>
            <a:r>
              <a:rPr lang="en-US" sz="1400" dirty="0" smtClean="0">
                <a:solidFill>
                  <a:srgbClr val="FF0000"/>
                </a:solidFill>
              </a:rPr>
              <a:t>Yasser Arafat </a:t>
            </a:r>
            <a:r>
              <a:rPr lang="en-US" sz="1400" dirty="0" smtClean="0"/>
              <a:t>has died in a French hospital.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As </a:t>
            </a:r>
            <a:r>
              <a:rPr lang="en-US" sz="1400" dirty="0" smtClean="0">
                <a:solidFill>
                  <a:srgbClr val="FF0000"/>
                </a:solidFill>
              </a:rPr>
              <a:t>Arafat</a:t>
            </a:r>
            <a:r>
              <a:rPr lang="en-US" sz="1400" dirty="0" smtClean="0"/>
              <a:t> had struggled for life, there has been wild guess as to where he might be buried and where to hold the funeral service.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Sunday night, the French foreign minister, Michel </a:t>
            </a:r>
            <a:r>
              <a:rPr lang="en-US" sz="1400" dirty="0" err="1" smtClean="0"/>
              <a:t>Barnier</a:t>
            </a:r>
            <a:r>
              <a:rPr lang="en-US" sz="1400" dirty="0" smtClean="0"/>
              <a:t>, told LCI television that </a:t>
            </a:r>
            <a:r>
              <a:rPr lang="en-US" sz="1400" dirty="0" smtClean="0">
                <a:solidFill>
                  <a:srgbClr val="FF0000"/>
                </a:solidFill>
              </a:rPr>
              <a:t>Arafat</a:t>
            </a:r>
            <a:r>
              <a:rPr lang="en-US" sz="1400" dirty="0" smtClean="0"/>
              <a:t> was alive but that his circumstances were complicated.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Palestinian leader </a:t>
            </a:r>
            <a:r>
              <a:rPr lang="en-US" sz="1400" strike="sngStrike" dirty="0" smtClean="0">
                <a:solidFill>
                  <a:srgbClr val="FF0000"/>
                </a:solidFill>
              </a:rPr>
              <a:t>Yasser</a:t>
            </a:r>
            <a:r>
              <a:rPr lang="en-US" sz="1400" dirty="0" smtClean="0">
                <a:solidFill>
                  <a:srgbClr val="FF0000"/>
                </a:solidFill>
              </a:rPr>
              <a:t> Arafat </a:t>
            </a:r>
            <a:r>
              <a:rPr lang="en-US" sz="1400" dirty="0" smtClean="0"/>
              <a:t>would be buried at his headquarters in the West Bank town of Ramallah, well-informed Palestinian sources said Tuesday.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37397558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Name Simplification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Algorithm </a:t>
            </a:r>
            <a:r>
              <a:rPr lang="en-US" dirty="0" smtClean="0"/>
              <a:t>(on ordered sentences)</a:t>
            </a:r>
            <a:endParaRPr lang="en-US" b="1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Create a dictionary mapping full name to last name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each sentence, identify PERSON entities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If a PERSON entity is a full name, replace it with last 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Otherwise add this full name to the dictionary.</a:t>
            </a:r>
          </a:p>
        </p:txBody>
      </p:sp>
    </p:spTree>
    <p:extLst>
      <p:ext uri="{BB962C8B-B14F-4D97-AF65-F5344CB8AC3E}">
        <p14:creationId xmlns:p14="http://schemas.microsoft.com/office/powerpoint/2010/main" val="264279463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Name Simplification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Spacy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Python 3.6+</a:t>
            </a:r>
          </a:p>
        </p:txBody>
      </p:sp>
    </p:spTree>
    <p:extLst>
      <p:ext uri="{BB962C8B-B14F-4D97-AF65-F5344CB8AC3E}">
        <p14:creationId xmlns:p14="http://schemas.microsoft.com/office/powerpoint/2010/main" val="278691111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729360" y="1322280"/>
            <a:ext cx="7009200" cy="349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Results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5426280" y="938880"/>
            <a:ext cx="3260160" cy="2627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5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5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Notable Errors: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Coherence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48000" lvl="2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Missing antecedents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48000" lvl="2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Fragments of quotations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Redundancy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48000" lvl="2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Repetition of key ideas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48000" lvl="2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Identical or very similar sentences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9" name="Picture 268"/>
          <p:cNvPicPr/>
          <p:nvPr/>
        </p:nvPicPr>
        <p:blipFill>
          <a:blip r:embed="rId2"/>
          <a:stretch/>
        </p:blipFill>
        <p:spPr>
          <a:xfrm>
            <a:off x="457200" y="1942560"/>
            <a:ext cx="4388760" cy="1623240"/>
          </a:xfrm>
          <a:prstGeom prst="rect">
            <a:avLst/>
          </a:prstGeom>
          <a:ln>
            <a:noFill/>
          </a:ln>
        </p:spPr>
      </p:pic>
      <p:pic>
        <p:nvPicPr>
          <p:cNvPr id="270" name="Picture 269"/>
          <p:cNvPicPr/>
          <p:nvPr/>
        </p:nvPicPr>
        <p:blipFill>
          <a:blip r:embed="rId3"/>
          <a:stretch/>
        </p:blipFill>
        <p:spPr>
          <a:xfrm>
            <a:off x="6035040" y="3358800"/>
            <a:ext cx="2142720" cy="1304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730080" y="1318680"/>
            <a:ext cx="5395680" cy="56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1" strike="noStrike" spc="-1" dirty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Related </a:t>
            </a:r>
            <a:r>
              <a:rPr lang="en-US" sz="2600" b="1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Readings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730080" y="1887840"/>
            <a:ext cx="3635640" cy="85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r>
              <a:rPr lang="en-US" sz="1100" dirty="0"/>
              <a:t>Rada </a:t>
            </a:r>
            <a:r>
              <a:rPr lang="en-US" sz="1100" dirty="0" err="1"/>
              <a:t>Mihalcea</a:t>
            </a:r>
            <a:r>
              <a:rPr lang="en-US" sz="1100" dirty="0"/>
              <a:t> and Paul </a:t>
            </a:r>
            <a:r>
              <a:rPr lang="en-US" sz="1100" dirty="0" err="1"/>
              <a:t>Tarau</a:t>
            </a:r>
            <a:r>
              <a:rPr lang="en-US" sz="1100" dirty="0"/>
              <a:t>, </a:t>
            </a:r>
            <a:r>
              <a:rPr lang="en-US" sz="1100" dirty="0" err="1"/>
              <a:t>TextRank</a:t>
            </a:r>
            <a:r>
              <a:rPr lang="en-US" sz="1100" dirty="0"/>
              <a:t>: Bringing </a:t>
            </a:r>
            <a:r>
              <a:rPr lang="en-US" sz="1100" dirty="0" smtClean="0"/>
              <a:t>Order into </a:t>
            </a:r>
            <a:r>
              <a:rPr lang="en-US" sz="1100" dirty="0"/>
              <a:t>Texts, Proceedings of the 2004 Conference</a:t>
            </a:r>
          </a:p>
          <a:p>
            <a:r>
              <a:rPr lang="en-US" sz="1100" dirty="0"/>
              <a:t>on Empirical Methods in Natural Language Processing,</a:t>
            </a:r>
          </a:p>
          <a:p>
            <a:r>
              <a:rPr lang="en-US" sz="1100" dirty="0"/>
              <a:t>2004</a:t>
            </a:r>
            <a:r>
              <a:rPr lang="en-US" sz="1100" dirty="0" smtClean="0"/>
              <a:t>.</a:t>
            </a:r>
          </a:p>
          <a:p>
            <a:endParaRPr lang="en-US" sz="1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100" dirty="0"/>
              <a:t>Regina </a:t>
            </a:r>
            <a:r>
              <a:rPr lang="en-US" sz="1100" dirty="0" err="1"/>
              <a:t>Barzilay</a:t>
            </a:r>
            <a:r>
              <a:rPr lang="en-US" sz="1100" dirty="0"/>
              <a:t> and </a:t>
            </a:r>
            <a:r>
              <a:rPr lang="en-US" sz="1100" dirty="0" err="1"/>
              <a:t>Mirella</a:t>
            </a:r>
            <a:r>
              <a:rPr lang="en-US" sz="1100" dirty="0"/>
              <a:t> </a:t>
            </a:r>
            <a:r>
              <a:rPr lang="en-US" sz="1100" dirty="0" err="1"/>
              <a:t>Lapata</a:t>
            </a:r>
            <a:r>
              <a:rPr lang="en-US" sz="1100" dirty="0"/>
              <a:t>, Modeling Local</a:t>
            </a:r>
          </a:p>
          <a:p>
            <a:r>
              <a:rPr lang="en-US" sz="1100" dirty="0"/>
              <a:t>Coherence: An Entity-Based Approach Computational</a:t>
            </a:r>
          </a:p>
          <a:p>
            <a:r>
              <a:rPr lang="en-US" sz="1100" dirty="0"/>
              <a:t>Linguistics, </a:t>
            </a:r>
            <a:r>
              <a:rPr lang="en-US" sz="1100" dirty="0" smtClean="0"/>
              <a:t>2008</a:t>
            </a:r>
          </a:p>
          <a:p>
            <a:endParaRPr lang="en-US" sz="1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100" dirty="0"/>
              <a:t>Christopher Manning, Mihai </a:t>
            </a:r>
            <a:r>
              <a:rPr lang="en-US" sz="1100" dirty="0" err="1"/>
              <a:t>Surdeanu</a:t>
            </a:r>
            <a:r>
              <a:rPr lang="en-US" sz="1100" dirty="0"/>
              <a:t>, John Bauer,</a:t>
            </a:r>
          </a:p>
          <a:p>
            <a:r>
              <a:rPr lang="en-US" sz="1100" dirty="0"/>
              <a:t>Jenny </a:t>
            </a:r>
            <a:r>
              <a:rPr lang="en-US" sz="1100" dirty="0" err="1"/>
              <a:t>Finkel</a:t>
            </a:r>
            <a:r>
              <a:rPr lang="en-US" sz="1100" dirty="0"/>
              <a:t>, Steven </a:t>
            </a:r>
            <a:r>
              <a:rPr lang="en-US" sz="1100" dirty="0" err="1"/>
              <a:t>Bethard</a:t>
            </a:r>
            <a:r>
              <a:rPr lang="en-US" sz="1100" dirty="0"/>
              <a:t>, and David </a:t>
            </a:r>
            <a:r>
              <a:rPr lang="en-US" sz="1100" dirty="0" err="1"/>
              <a:t>McClosky</a:t>
            </a:r>
            <a:r>
              <a:rPr lang="en-US" sz="1100" dirty="0"/>
              <a:t>,</a:t>
            </a:r>
          </a:p>
          <a:p>
            <a:r>
              <a:rPr lang="en-US" sz="1100" dirty="0"/>
              <a:t>The Stanford </a:t>
            </a:r>
            <a:r>
              <a:rPr lang="en-US" sz="1100" dirty="0" err="1"/>
              <a:t>CoreNLP</a:t>
            </a:r>
            <a:r>
              <a:rPr lang="en-US" sz="1100" dirty="0"/>
              <a:t> Natural Language Processing</a:t>
            </a:r>
          </a:p>
          <a:p>
            <a:r>
              <a:rPr lang="en-US" sz="1100" dirty="0"/>
              <a:t>Toolkit, Proceedings of 52nd Annual Meeting of</a:t>
            </a:r>
          </a:p>
          <a:p>
            <a:r>
              <a:rPr lang="en-US" sz="1100" dirty="0"/>
              <a:t>the Association for Computational Linguistics: System</a:t>
            </a:r>
          </a:p>
          <a:p>
            <a:r>
              <a:rPr lang="en-US" sz="1100" dirty="0"/>
              <a:t>Demonstrations</a:t>
            </a:r>
            <a:endParaRPr lang="en-US" sz="11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729360" y="1322280"/>
            <a:ext cx="7687080" cy="166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Thank you.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729360" y="1318680"/>
            <a:ext cx="7687800" cy="53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1" strike="noStrike" spc="-1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Overview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1295280" y="2079000"/>
            <a:ext cx="7121880" cy="1325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Baseline extractive </a:t>
            </a: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system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Graph-banked sentence </a:t>
            </a: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ranking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Entity grid information ordering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 compression </a:t>
            </a:r>
            <a:endParaRPr lang="en-US" sz="1300" b="0" strike="noStrike" spc="-1" dirty="0" smtClean="0">
              <a:solidFill>
                <a:srgbClr val="595959"/>
              </a:solidFill>
              <a:uFill>
                <a:solidFill>
                  <a:srgbClr val="FFFFFF"/>
                </a:solidFill>
              </a:uFill>
              <a:latin typeface="Lato"/>
              <a:ea typeface="Lato"/>
            </a:endParaRPr>
          </a:p>
        </p:txBody>
      </p:sp>
      <p:pic>
        <p:nvPicPr>
          <p:cNvPr id="257" name="Google Shape;200;p20"/>
          <p:cNvPicPr/>
          <p:nvPr/>
        </p:nvPicPr>
        <p:blipFill>
          <a:blip r:embed="rId2"/>
          <a:srcRect l="12610" t="86004" r="6247" b="1381"/>
          <a:stretch/>
        </p:blipFill>
        <p:spPr>
          <a:xfrm>
            <a:off x="0" y="3835800"/>
            <a:ext cx="9142920" cy="1325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729360" y="1322280"/>
            <a:ext cx="7009200" cy="349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System Architecture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3124" y="387499"/>
            <a:ext cx="2969118" cy="43144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729360" y="2056320"/>
            <a:ext cx="5202000" cy="151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Approach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Content Selection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721080" y="2103120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 saliency estimated with </a:t>
            </a:r>
            <a:r>
              <a:rPr lang="en-US" sz="1300" b="0" strike="noStrike" spc="-1" dirty="0" err="1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TextRank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">
              <a:lnSpc>
                <a:spcPct val="100000"/>
              </a:lnSpc>
              <a:buClr>
                <a:srgbClr val="595959"/>
              </a:buClr>
              <a:buSzPct val="45000"/>
            </a:pP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Sentences converted to unigram feature vectors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">
              <a:lnSpc>
                <a:spcPct val="100000"/>
              </a:lnSpc>
              <a:buClr>
                <a:srgbClr val="595959"/>
              </a:buClr>
              <a:buSzPct val="45000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Ranked from highest to lowest </a:t>
            </a: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relevance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endParaRPr lang="en-US" sz="1300" spc="-1" dirty="0">
              <a:solidFill>
                <a:srgbClr val="595959"/>
              </a:solidFill>
              <a:uFill>
                <a:solidFill>
                  <a:srgbClr val="FFFFFF"/>
                </a:solidFill>
              </a:uFill>
              <a:latin typeface="Lato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Duplicates are removed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60">
              <a:lnSpc>
                <a:spcPct val="100000"/>
              </a:lnSpc>
              <a:buClr>
                <a:srgbClr val="595959"/>
              </a:buClr>
              <a:buSzPct val="45000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Sentences selected until word count is met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5199133" y="1960020"/>
            <a:ext cx="2559960" cy="2183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Information Ordering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730800" y="1877580"/>
            <a:ext cx="5224938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Based on </a:t>
            </a:r>
            <a:r>
              <a:rPr lang="en-US" sz="1600" b="0" strike="noStrike" spc="-1" dirty="0" err="1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Barzilay</a:t>
            </a: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and </a:t>
            </a:r>
            <a:r>
              <a:rPr lang="en-US" sz="1600" b="0" strike="noStrike" spc="-1" dirty="0" err="1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Lapata</a:t>
            </a: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(2008)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Find entities mentioned in summary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For each entity, sentence pair determine grammatical role if any</a:t>
            </a:r>
            <a:endParaRPr lang="en-US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 </a:t>
            </a: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Assign weights: 1.0 for subject, 0.5 for object, 0.1 for none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Calculate weight for each entity over all candidate sentences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Pick highest weighted entity and select sentence with the highest weight for that entity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6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Repeat until all sentences are sorted</a:t>
            </a:r>
            <a:endParaRPr lang="en-US" sz="1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502" y="932835"/>
            <a:ext cx="2667372" cy="15623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Content Realization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21080" y="2433960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b="0" strike="noStrike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  <a:ea typeface="Lato"/>
              </a:rPr>
              <a:t>Sentence compression</a:t>
            </a:r>
          </a:p>
          <a:p>
            <a:pPr marL="216000" indent="-21564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lang="en-US" sz="13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Lato"/>
              </a:rPr>
              <a:t>Named Entity simplification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Sentence Compression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Tree-based PP Removal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Obtain a syntax tree of a sentence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Identify PP and check removability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Realize sentence without PP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43044" y="1988898"/>
            <a:ext cx="31235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Example:</a:t>
            </a:r>
            <a:endParaRPr lang="en-US" dirty="0" smtClean="0"/>
          </a:p>
          <a:p>
            <a:r>
              <a:rPr lang="en-US" dirty="0" smtClean="0"/>
              <a:t>Senior Palestinian official Yasser Abed </a:t>
            </a:r>
            <a:r>
              <a:rPr lang="en-US" dirty="0" err="1" smtClean="0"/>
              <a:t>Rabbo</a:t>
            </a:r>
            <a:r>
              <a:rPr lang="en-US" dirty="0" smtClean="0"/>
              <a:t> denied on Tuesday reports saying that Palestinian leader Yasser Arafat has died </a:t>
            </a:r>
            <a:r>
              <a:rPr lang="en-US" strike="sngStrike" dirty="0" smtClean="0">
                <a:solidFill>
                  <a:srgbClr val="FF0000"/>
                </a:solidFill>
              </a:rPr>
              <a:t>in a French hospital</a:t>
            </a:r>
            <a:r>
              <a:rPr lang="en-US" dirty="0" smtClean="0"/>
              <a:t>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6298695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730800" y="1318680"/>
            <a:ext cx="3892320" cy="103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600" b="0" strike="noStrike" spc="-1" dirty="0" smtClean="0">
                <a:solidFill>
                  <a:srgbClr val="1A1A1A"/>
                </a:solidFill>
                <a:uFill>
                  <a:solidFill>
                    <a:srgbClr val="FFFFFF"/>
                  </a:solidFill>
                </a:uFill>
                <a:latin typeface="Raleway"/>
                <a:ea typeface="Raleway"/>
              </a:rPr>
              <a:t>Sentence Compression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30800" y="1988898"/>
            <a:ext cx="3892320" cy="948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lvl="0"/>
            <a:r>
              <a:rPr lang="en-US" b="1" dirty="0" smtClean="0"/>
              <a:t>Rule-based </a:t>
            </a:r>
            <a:r>
              <a:rPr lang="en-US" b="1" dirty="0" err="1" smtClean="0"/>
              <a:t>Datetime</a:t>
            </a:r>
            <a:r>
              <a:rPr lang="en-US" b="1" dirty="0" smtClean="0"/>
              <a:t> removal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Identify </a:t>
            </a:r>
            <a:r>
              <a:rPr lang="en-US" dirty="0" err="1" smtClean="0"/>
              <a:t>datetime</a:t>
            </a:r>
            <a:r>
              <a:rPr lang="en-US" dirty="0" smtClean="0"/>
              <a:t> entities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Flag entities as “Removed”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Identify preceding prepositions and flag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Realize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43044" y="1988898"/>
            <a:ext cx="31235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Example:</a:t>
            </a:r>
            <a:endParaRPr lang="en-US" dirty="0" smtClean="0"/>
          </a:p>
          <a:p>
            <a:r>
              <a:rPr lang="en-US" dirty="0" smtClean="0"/>
              <a:t>Senior Palestinian official Yasser Abed </a:t>
            </a:r>
            <a:r>
              <a:rPr lang="en-US" dirty="0" err="1" smtClean="0"/>
              <a:t>Rabbo</a:t>
            </a:r>
            <a:r>
              <a:rPr lang="en-US" dirty="0" smtClean="0"/>
              <a:t> denied </a:t>
            </a:r>
            <a:r>
              <a:rPr lang="en-US" strike="sngStrike" dirty="0" smtClean="0">
                <a:solidFill>
                  <a:srgbClr val="FF0000"/>
                </a:solidFill>
              </a:rPr>
              <a:t>on Tuesday </a:t>
            </a:r>
            <a:r>
              <a:rPr lang="en-US" dirty="0" smtClean="0"/>
              <a:t>reports saying that Palestinian leader Yasser Arafat has died in a French hospital.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0861338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</TotalTime>
  <Words>558</Words>
  <Application>Microsoft Office PowerPoint</Application>
  <PresentationFormat>On-screen Show (16:9)</PresentationFormat>
  <Paragraphs>106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Dodson, John (US) @ AS - ComCept</dc:creator>
  <cp:lastModifiedBy>Charlie</cp:lastModifiedBy>
  <cp:revision>18</cp:revision>
  <dcterms:modified xsi:type="dcterms:W3CDTF">2019-06-04T18:07:50Z</dcterms:modified>
  <dc:language>en-US</dc:language>
</cp:coreProperties>
</file>